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62" r:id="rId4"/>
    <p:sldId id="263" r:id="rId5"/>
    <p:sldId id="266" r:id="rId6"/>
    <p:sldId id="281" r:id="rId7"/>
    <p:sldId id="294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302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59" r:id="rId32"/>
    <p:sldId id="289" r:id="rId33"/>
    <p:sldId id="303" r:id="rId34"/>
    <p:sldId id="304" r:id="rId35"/>
    <p:sldId id="290" r:id="rId36"/>
    <p:sldId id="291" r:id="rId37"/>
    <p:sldId id="292" r:id="rId38"/>
    <p:sldId id="293" r:id="rId39"/>
    <p:sldId id="305" r:id="rId40"/>
    <p:sldId id="306" r:id="rId41"/>
    <p:sldId id="260" r:id="rId42"/>
    <p:sldId id="295" r:id="rId43"/>
    <p:sldId id="296" r:id="rId44"/>
    <p:sldId id="297" r:id="rId45"/>
    <p:sldId id="298" r:id="rId46"/>
    <p:sldId id="299" r:id="rId47"/>
    <p:sldId id="261" r:id="rId48"/>
    <p:sldId id="300" r:id="rId49"/>
    <p:sldId id="301" r:id="rId5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0A403-AE86-45B4-9599-46C168D72E01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935F6-9E4A-4F93-BF55-526F66A0C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82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35F6-9E4A-4F93-BF55-526F66A0C5E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92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69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9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32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54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09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26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79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9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31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95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23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BE963-4A16-42AB-B36F-F77DCF4B983D}" type="datetimeFigureOut">
              <a:rPr lang="ru-RU" smtClean="0"/>
              <a:t>12.08.2022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573E3-A690-47EA-8A07-B49D2432F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8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ресс-конференция, посвященная старту проекта «Цифровой прорыв. Сезон:  искусственный интеллект» / RUNET-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2485262" cy="3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dentity.rsv.ru/whitelabel/default/default/images/logo.png?v=zjm8vqbcIWNZDz9zvqkU17FgxyBPYAjerjSKYx6uau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32893"/>
            <a:ext cx="1904124" cy="107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9423"/>
            <a:ext cx="1212862" cy="113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6" y="1287850"/>
            <a:ext cx="8070254" cy="123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4685" y="2852936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</a:t>
            </a:r>
            <a:r>
              <a:rPr lang="ru-RU" dirty="0" smtClean="0"/>
              <a:t>  – разработка концепции проведения анализа возникающих полифакторных ЧС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439920" y="3861048"/>
            <a:ext cx="8385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Проблемы</a:t>
            </a:r>
            <a:r>
              <a:rPr lang="ru-RU" dirty="0" smtClean="0"/>
              <a:t>: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/>
              <a:t>около 2,5 млн. строк неструктурированных данных без сортировки по муниципальным образованиям;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/>
              <a:t>отсутствие понимания очагов локализации происшествий;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/>
              <a:t>отсутствие концепции работы с данными (сбор данных, анализ и дальнейшее принятие управленческих решений)</a:t>
            </a:r>
          </a:p>
        </p:txBody>
      </p:sp>
    </p:spTree>
    <p:extLst>
      <p:ext uri="{BB962C8B-B14F-4D97-AF65-F5344CB8AC3E}">
        <p14:creationId xmlns:p14="http://schemas.microsoft.com/office/powerpoint/2010/main" val="37005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" y="1052736"/>
            <a:ext cx="8733061" cy="252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40466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</a:t>
            </a:r>
            <a:r>
              <a:rPr lang="en-US" b="1" dirty="0" err="1" smtClean="0"/>
              <a:t>isDanger</a:t>
            </a:r>
            <a:r>
              <a:rPr lang="en-US" dirty="0" smtClean="0"/>
              <a:t> ‘ - </a:t>
            </a:r>
            <a:r>
              <a:rPr lang="ru-RU" dirty="0" smtClean="0"/>
              <a:t>опасность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09120"/>
            <a:ext cx="59912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6760" y="3861048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err="1" smtClean="0"/>
              <a:t>responsesStatus</a:t>
            </a:r>
            <a:r>
              <a:rPr lang="en-US" dirty="0" smtClean="0"/>
              <a:t>‘ – </a:t>
            </a:r>
            <a:r>
              <a:rPr lang="ru-RU" dirty="0" smtClean="0"/>
              <a:t>статус запроса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2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22" y="764704"/>
            <a:ext cx="8392071" cy="440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699792" y="3284984"/>
            <a:ext cx="4824536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699792" y="1484784"/>
            <a:ext cx="489654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699792" y="4509120"/>
            <a:ext cx="4896544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699792" y="2420888"/>
            <a:ext cx="4896544" cy="547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9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560840" cy="551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170176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region</a:t>
            </a:r>
            <a:r>
              <a:rPr lang="en-US" dirty="0" smtClean="0"/>
              <a:t>’ – </a:t>
            </a:r>
            <a:r>
              <a:rPr lang="ru-RU" dirty="0" smtClean="0"/>
              <a:t>регион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415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65190"/>
            <a:ext cx="818838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трелка вниз 2"/>
          <p:cNvSpPr/>
          <p:nvPr/>
        </p:nvSpPr>
        <p:spPr>
          <a:xfrm>
            <a:off x="2915816" y="3933056"/>
            <a:ext cx="57606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518080" y="4909231"/>
            <a:ext cx="33715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Не информативное характеристика ЧС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5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057571" cy="492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1218" y="338587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name</a:t>
            </a:r>
            <a:r>
              <a:rPr lang="en-US" dirty="0" smtClean="0"/>
              <a:t>’ – </a:t>
            </a:r>
            <a:r>
              <a:rPr lang="ru-RU" dirty="0" smtClean="0"/>
              <a:t>наименование ЧС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2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5" y="983938"/>
            <a:ext cx="8062493" cy="44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29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260648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year</a:t>
            </a:r>
            <a:r>
              <a:rPr lang="en-US" dirty="0" smtClean="0"/>
              <a:t>’ – </a:t>
            </a:r>
            <a:r>
              <a:rPr lang="ru-RU" dirty="0" smtClean="0"/>
              <a:t>год</a:t>
            </a:r>
            <a:endParaRPr lang="ru-RU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08720"/>
            <a:ext cx="5128679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71" y="1340768"/>
            <a:ext cx="4537099" cy="288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38085"/>
            <a:ext cx="7527206" cy="21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6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65455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6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51435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77072"/>
            <a:ext cx="8329017" cy="177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260648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state</a:t>
            </a:r>
            <a:r>
              <a:rPr lang="en-US" dirty="0" smtClean="0"/>
              <a:t>’ – </a:t>
            </a:r>
            <a:r>
              <a:rPr lang="ru-RU" dirty="0" smtClean="0"/>
              <a:t>стадия ЧС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559453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level</a:t>
            </a:r>
            <a:r>
              <a:rPr lang="en-US" dirty="0" smtClean="0"/>
              <a:t>’ – </a:t>
            </a:r>
            <a:r>
              <a:rPr lang="ru-RU" dirty="0" smtClean="0"/>
              <a:t>стадия ЧС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06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408712" cy="481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</a:t>
            </a:r>
            <a:r>
              <a:rPr lang="en-US" b="1" dirty="0" err="1" smtClean="0"/>
              <a:t>member_count</a:t>
            </a:r>
            <a:r>
              <a:rPr lang="en-US" dirty="0" smtClean="0"/>
              <a:t>‘</a:t>
            </a:r>
            <a:r>
              <a:rPr lang="ru-RU" dirty="0" smtClean="0"/>
              <a:t> – количество расчетов</a:t>
            </a:r>
          </a:p>
        </p:txBody>
      </p:sp>
    </p:spTree>
    <p:extLst>
      <p:ext uri="{BB962C8B-B14F-4D97-AF65-F5344CB8AC3E}">
        <p14:creationId xmlns:p14="http://schemas.microsoft.com/office/powerpoint/2010/main" val="8607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4412" y="332656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1. </a:t>
            </a:r>
            <a:r>
              <a:rPr lang="ru-RU" b="1" dirty="0" smtClean="0"/>
              <a:t>Анализ данных </a:t>
            </a:r>
            <a:r>
              <a:rPr lang="ru-RU" dirty="0" smtClean="0"/>
              <a:t>(обработка неструктурированных данных, с целью их представления в структурированном виде) – анализ имеющегося массива данных по свершившимся происшествиям на территории Волгоградской области, в том числе в разрезе муниципальных образований</a:t>
            </a:r>
          </a:p>
          <a:p>
            <a:endParaRPr lang="ru-RU" dirty="0"/>
          </a:p>
        </p:txBody>
      </p:sp>
      <p:pic>
        <p:nvPicPr>
          <p:cNvPr id="3074" name="Picture 2" descr="Логотип Python (Питон) / Программы / TopLogos.r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20" y="2190597"/>
            <a:ext cx="2555246" cy="110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Файл:Pandas logo.svg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 descr="Файл:Pandas logo.svg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6" y="1972290"/>
            <a:ext cx="2548364" cy="103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Файл:NumPy logo 2020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65" y="3298536"/>
            <a:ext cx="2792951" cy="12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atplotlib logo — Matplotlib 3.1.0 document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98536"/>
            <a:ext cx="2959497" cy="59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Discussion of seaborn logo · Issue #2243 · mwaskom/seaborn · GitHu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66" y="4293096"/>
            <a:ext cx="1491432" cy="149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3153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</a:t>
            </a:r>
            <a:r>
              <a:rPr lang="en-US" b="1" dirty="0" err="1" smtClean="0"/>
              <a:t>member_ship_name</a:t>
            </a:r>
            <a:r>
              <a:rPr lang="en-US" dirty="0" smtClean="0"/>
              <a:t>‘</a:t>
            </a:r>
            <a:r>
              <a:rPr lang="ru-RU" dirty="0" smtClean="0"/>
              <a:t> – перечень экстренных служб</a:t>
            </a:r>
          </a:p>
        </p:txBody>
      </p:sp>
    </p:spTree>
    <p:extLst>
      <p:ext uri="{BB962C8B-B14F-4D97-AF65-F5344CB8AC3E}">
        <p14:creationId xmlns:p14="http://schemas.microsoft.com/office/powerpoint/2010/main" val="21184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191043" cy="461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3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56388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err="1" smtClean="0"/>
              <a:t>isNear</a:t>
            </a:r>
            <a:r>
              <a:rPr lang="en-US" dirty="0" smtClean="0"/>
              <a:t>‘</a:t>
            </a:r>
            <a:r>
              <a:rPr lang="ru-RU" dirty="0" smtClean="0"/>
              <a:t> – рядом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7869337" cy="364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3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842970" cy="524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2" y="332656"/>
            <a:ext cx="7387656" cy="435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7274" y="4941168"/>
            <a:ext cx="4827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 smtClean="0"/>
              <a:t>49.22</a:t>
            </a:r>
            <a:r>
              <a:rPr lang="en-US" sz="6600" b="1" dirty="0" smtClean="0"/>
              <a:t>% </a:t>
            </a:r>
            <a:r>
              <a:rPr lang="en-US" dirty="0" smtClean="0"/>
              <a:t> </a:t>
            </a:r>
            <a:r>
              <a:rPr lang="en-US" sz="2800" dirty="0" smtClean="0"/>
              <a:t>- </a:t>
            </a:r>
            <a:r>
              <a:rPr lang="ru-RU" sz="2800" dirty="0" smtClean="0"/>
              <a:t>сбой связи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520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2" y="332656"/>
            <a:ext cx="7940615" cy="316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2" y="3496915"/>
            <a:ext cx="7687092" cy="3128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7157"/>
            <a:ext cx="7665619" cy="309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71267"/>
            <a:ext cx="7668109" cy="314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3" y="188640"/>
            <a:ext cx="7632848" cy="309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7728372" cy="329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1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0648"/>
            <a:ext cx="7521302" cy="313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1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8680"/>
            <a:ext cx="6305868" cy="513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256577"/>
              </p:ext>
            </p:extLst>
          </p:nvPr>
        </p:nvGraphicFramePr>
        <p:xfrm>
          <a:off x="179512" y="764704"/>
          <a:ext cx="8784978" cy="441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432"/>
                <a:gridCol w="1145867"/>
                <a:gridCol w="1451432"/>
                <a:gridCol w="1063837"/>
                <a:gridCol w="1162416"/>
                <a:gridCol w="1254997"/>
                <a:gridCol w="1254997"/>
              </a:tblGrid>
              <a:tr h="541281"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Наименование файла</a:t>
                      </a:r>
                      <a:endParaRPr lang="ru-RU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строк данных</a:t>
                      </a:r>
                      <a:endParaRPr lang="ru-RU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характеристик</a:t>
                      </a:r>
                      <a:r>
                        <a:rPr lang="ru-RU" sz="1400" baseline="0" dirty="0" smtClean="0"/>
                        <a:t> ЧС</a:t>
                      </a:r>
                      <a:endParaRPr lang="ru-RU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Период сбора данных</a:t>
                      </a:r>
                      <a:endParaRPr lang="ru-R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Отсутствуют</a:t>
                      </a:r>
                      <a:r>
                        <a:rPr lang="ru-RU" sz="1400" baseline="0" dirty="0" smtClean="0"/>
                        <a:t> координаты ЧС</a:t>
                      </a:r>
                      <a:endParaRPr lang="ru-RU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</a:t>
                      </a:r>
                      <a:r>
                        <a:rPr lang="ru-RU" sz="1400" baseline="0" dirty="0" smtClean="0"/>
                        <a:t> дубликатов</a:t>
                      </a:r>
                      <a:endParaRPr lang="ru-RU" sz="1400" dirty="0"/>
                    </a:p>
                  </a:txBody>
                  <a:tcPr/>
                </a:tc>
              </a:tr>
              <a:tr h="184819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Начало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Конец</a:t>
                      </a:r>
                      <a:endParaRPr lang="ru-RU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01-09.2019.csv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442132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2019-01-01 00:01:08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2019-09-30 23:58:47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1156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ru-RU" sz="1400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10-12.2019.csv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233715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2019-02-01 00:07:02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2019-12-31 23:59:37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399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22</a:t>
                      </a:r>
                      <a:endParaRPr lang="ru-RU" sz="1400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01-06.2020.csv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448377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2020-01-01 00:00:02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2020-06-30 23:58:52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386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144</a:t>
                      </a:r>
                      <a:endParaRPr lang="ru-RU" sz="1400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07-12.2020.csv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426424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2020-07-01 00:00:27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2020-12-31 23:59:35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402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224</a:t>
                      </a:r>
                      <a:endParaRPr lang="ru-RU" sz="1400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01-06.2021.csv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502354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2021-01-01 00:01:11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2021-06-30 23:59:54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501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244</a:t>
                      </a:r>
                      <a:endParaRPr lang="ru-RU" sz="1400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07-12.2021.csv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464865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2021-07-01 00:00:23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2021-12-31 23:57:32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278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1084</a:t>
                      </a:r>
                      <a:endParaRPr lang="ru-RU" sz="1400" dirty="0"/>
                    </a:p>
                  </a:txBody>
                  <a:tcPr/>
                </a:tc>
              </a:tr>
              <a:tr h="462047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ВСЕГО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2 517 867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3 122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1 748</a:t>
                      </a:r>
                      <a:endParaRPr lang="ru-RU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9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986781" cy="522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412" y="332656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Построение тепловой карты направлений (категорий) происшествий (типы направлений чрезвычайных  ситуаций: 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ЧС на транспорте;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ЧС в сфере ЖКХ;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ЧС в сфере ТЭК и Промышленность;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ЧС в сфере здравоохранения;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ЧС, связанные с противоправными действиями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2" y="2363981"/>
            <a:ext cx="8094687" cy="4322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476672"/>
            <a:ext cx="8828455" cy="457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07904" y="836712"/>
            <a:ext cx="504056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635896" y="2492896"/>
            <a:ext cx="5112568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707904" y="3933056"/>
            <a:ext cx="5040560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1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7606397" cy="21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7884" y="2780928"/>
            <a:ext cx="8352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 smtClean="0"/>
              <a:t>203</a:t>
            </a:r>
            <a:r>
              <a:rPr lang="en-US" sz="6600" b="1" dirty="0" smtClean="0"/>
              <a:t> </a:t>
            </a:r>
            <a:r>
              <a:rPr lang="ru-RU" sz="6600" b="1" dirty="0" smtClean="0"/>
              <a:t>827</a:t>
            </a:r>
            <a:r>
              <a:rPr lang="en-US" sz="6600" dirty="0" smtClean="0"/>
              <a:t> </a:t>
            </a:r>
            <a:r>
              <a:rPr lang="en-US" sz="2800" dirty="0" smtClean="0"/>
              <a:t>- </a:t>
            </a:r>
            <a:r>
              <a:rPr lang="ru-RU" sz="2800" dirty="0" smtClean="0"/>
              <a:t>совпадений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7884" y="4221088"/>
            <a:ext cx="8352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 smtClean="0"/>
              <a:t>650 505 </a:t>
            </a:r>
            <a:r>
              <a:rPr lang="en-US" sz="2800" dirty="0" smtClean="0"/>
              <a:t>- </a:t>
            </a:r>
            <a:r>
              <a:rPr lang="ru-RU" sz="2800" dirty="0" smtClean="0"/>
              <a:t>случаев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76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60" y="260648"/>
            <a:ext cx="8475768" cy="501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437112"/>
            <a:ext cx="7063089" cy="19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67744" y="4941168"/>
            <a:ext cx="2736304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267744" y="5949280"/>
            <a:ext cx="2736304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низ 5"/>
          <p:cNvSpPr/>
          <p:nvPr/>
        </p:nvSpPr>
        <p:spPr>
          <a:xfrm rot="10800000">
            <a:off x="3707904" y="3645024"/>
            <a:ext cx="576064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7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7097613" cy="524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846772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3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96" y="404664"/>
            <a:ext cx="859937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4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755335" cy="539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52320" y="692696"/>
            <a:ext cx="1080120" cy="5184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18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8203514" cy="459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0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0032" y="188640"/>
            <a:ext cx="4004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'</a:t>
            </a:r>
            <a:r>
              <a:rPr lang="en-US" dirty="0" err="1" smtClean="0"/>
              <a:t>cdPn</a:t>
            </a:r>
            <a:r>
              <a:rPr lang="en-US" dirty="0" smtClean="0"/>
              <a:t>', '</a:t>
            </a:r>
            <a:r>
              <a:rPr lang="en-US" dirty="0" err="1" smtClean="0"/>
              <a:t>cgPn</a:t>
            </a:r>
            <a:r>
              <a:rPr lang="en-US" dirty="0" smtClean="0"/>
              <a:t>',</a:t>
            </a:r>
            <a:r>
              <a:rPr lang="ru-RU" dirty="0" smtClean="0"/>
              <a:t> </a:t>
            </a:r>
            <a:r>
              <a:rPr lang="en-US" dirty="0" smtClean="0"/>
              <a:t>'</a:t>
            </a:r>
            <a:r>
              <a:rPr lang="en-US" dirty="0" err="1" smtClean="0"/>
              <a:t>acceptOperatorStr</a:t>
            </a:r>
            <a:r>
              <a:rPr lang="en-US" dirty="0" smtClean="0"/>
              <a:t>‘</a:t>
            </a:r>
            <a:r>
              <a:rPr lang="ru-RU" dirty="0" smtClean="0"/>
              <a:t>, </a:t>
            </a:r>
            <a:r>
              <a:rPr lang="en-US" dirty="0" smtClean="0"/>
              <a:t> '</a:t>
            </a:r>
            <a:r>
              <a:rPr lang="en-US" dirty="0" err="1" smtClean="0"/>
              <a:t>ierId</a:t>
            </a:r>
            <a:r>
              <a:rPr lang="en-US" dirty="0" smtClean="0"/>
              <a:t>‘</a:t>
            </a:r>
            <a:endParaRPr lang="ru-RU" dirty="0" smtClean="0"/>
          </a:p>
          <a:p>
            <a:pPr algn="just"/>
            <a:r>
              <a:rPr lang="en-US" dirty="0" smtClean="0"/>
              <a:t> 'action', '</a:t>
            </a:r>
            <a:r>
              <a:rPr lang="en-US" dirty="0" err="1" smtClean="0"/>
              <a:t>isNear</a:t>
            </a:r>
            <a:r>
              <a:rPr lang="en-US" dirty="0" smtClean="0"/>
              <a:t>', '</a:t>
            </a:r>
            <a:r>
              <a:rPr lang="en-US" dirty="0" err="1" smtClean="0"/>
              <a:t>ierType</a:t>
            </a:r>
            <a:r>
              <a:rPr lang="en-US" dirty="0" smtClean="0"/>
              <a:t>‘</a:t>
            </a:r>
            <a:endParaRPr lang="ru-RU" dirty="0" smtClean="0"/>
          </a:p>
          <a:p>
            <a:pPr algn="just"/>
            <a:r>
              <a:rPr lang="en-US" dirty="0" smtClean="0"/>
              <a:t> '</a:t>
            </a:r>
            <a:r>
              <a:rPr lang="en-US" dirty="0" err="1" smtClean="0"/>
              <a:t>cityCode</a:t>
            </a:r>
            <a:r>
              <a:rPr lang="en-US" dirty="0" smtClean="0"/>
              <a:t>', '</a:t>
            </a:r>
            <a:r>
              <a:rPr lang="en-US" dirty="0" err="1" smtClean="0"/>
              <a:t>isDanger</a:t>
            </a:r>
            <a:r>
              <a:rPr lang="en-US" dirty="0" smtClean="0"/>
              <a:t>', '</a:t>
            </a:r>
            <a:r>
              <a:rPr lang="en-US" dirty="0" err="1" smtClean="0"/>
              <a:t>cityFiasId</a:t>
            </a:r>
            <a:r>
              <a:rPr lang="en-US" dirty="0" smtClean="0"/>
              <a:t>‘</a:t>
            </a:r>
            <a:endParaRPr lang="ru-RU" dirty="0" smtClean="0"/>
          </a:p>
          <a:p>
            <a:pPr algn="just"/>
            <a:r>
              <a:rPr lang="en-US" dirty="0" smtClean="0"/>
              <a:t> '</a:t>
            </a:r>
            <a:r>
              <a:rPr lang="en-US" dirty="0" err="1" smtClean="0"/>
              <a:t>isMalicius</a:t>
            </a:r>
            <a:r>
              <a:rPr lang="en-US" dirty="0" smtClean="0"/>
              <a:t>', '</a:t>
            </a:r>
            <a:r>
              <a:rPr lang="en-US" dirty="0" err="1" smtClean="0"/>
              <a:t>streetCode</a:t>
            </a:r>
            <a:r>
              <a:rPr lang="en-US" dirty="0" smtClean="0"/>
              <a:t>', '</a:t>
            </a:r>
            <a:r>
              <a:rPr lang="en-US" dirty="0" err="1" smtClean="0"/>
              <a:t>streetFiasId</a:t>
            </a:r>
            <a:r>
              <a:rPr lang="en-US" dirty="0" smtClean="0"/>
              <a:t>‘</a:t>
            </a:r>
            <a:endParaRPr lang="ru-RU" dirty="0" smtClean="0"/>
          </a:p>
          <a:p>
            <a:pPr algn="just"/>
            <a:r>
              <a:rPr lang="en-US" dirty="0" smtClean="0"/>
              <a:t> 'clarification', '</a:t>
            </a:r>
            <a:r>
              <a:rPr lang="en-US" dirty="0" err="1" smtClean="0"/>
              <a:t>acceptOperatorFio</a:t>
            </a:r>
            <a:r>
              <a:rPr lang="en-US" dirty="0" smtClean="0"/>
              <a:t>'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3966" y="296251"/>
            <a:ext cx="4324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15</a:t>
            </a:r>
            <a:r>
              <a:rPr lang="ru-RU" sz="2800" b="1" dirty="0" smtClean="0"/>
              <a:t> – </a:t>
            </a:r>
            <a:r>
              <a:rPr lang="ru-RU" sz="2800" dirty="0" smtClean="0"/>
              <a:t>не имеют значения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776729" y="425070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'type‘, '</a:t>
            </a:r>
            <a:r>
              <a:rPr lang="en-US" dirty="0" err="1" smtClean="0"/>
              <a:t>assignTimeIsoStr</a:t>
            </a:r>
            <a:r>
              <a:rPr lang="en-US" dirty="0" smtClean="0"/>
              <a:t>'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98852" y="3789040"/>
            <a:ext cx="468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2</a:t>
            </a:r>
            <a:r>
              <a:rPr lang="ru-RU" sz="6600" b="1" dirty="0" smtClean="0"/>
              <a:t> </a:t>
            </a:r>
            <a:r>
              <a:rPr lang="ru-RU" sz="2800" dirty="0" smtClean="0"/>
              <a:t>– дублируют значения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132856"/>
            <a:ext cx="317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</a:t>
            </a:r>
            <a:r>
              <a:rPr lang="en-US" dirty="0" err="1" smtClean="0"/>
              <a:t>lostNumber</a:t>
            </a:r>
            <a:r>
              <a:rPr lang="en-US" dirty="0" smtClean="0"/>
              <a:t>‘, '</a:t>
            </a:r>
            <a:r>
              <a:rPr lang="en-US" dirty="0" err="1" smtClean="0"/>
              <a:t>districtCode</a:t>
            </a:r>
            <a:r>
              <a:rPr lang="en-US" dirty="0" smtClean="0"/>
              <a:t>‘, '</a:t>
            </a:r>
            <a:r>
              <a:rPr lang="en-US" dirty="0" err="1" smtClean="0"/>
              <a:t>injuredNumber</a:t>
            </a:r>
            <a:r>
              <a:rPr lang="en-US" dirty="0" smtClean="0"/>
              <a:t>‘, '</a:t>
            </a:r>
            <a:r>
              <a:rPr lang="en-US" dirty="0" err="1" smtClean="0"/>
              <a:t>regionId</a:t>
            </a:r>
            <a:r>
              <a:rPr lang="en-US" dirty="0" smtClean="0"/>
              <a:t>‘</a:t>
            </a:r>
            <a:r>
              <a:rPr lang="ru-RU" dirty="0"/>
              <a:t>,</a:t>
            </a:r>
            <a:endParaRPr lang="ru-RU" dirty="0" smtClean="0"/>
          </a:p>
          <a:p>
            <a:r>
              <a:rPr lang="en-US" dirty="0" smtClean="0"/>
              <a:t>'</a:t>
            </a:r>
            <a:r>
              <a:rPr lang="en-US" dirty="0" err="1" smtClean="0"/>
              <a:t>actionTimeIsoStr</a:t>
            </a:r>
            <a:r>
              <a:rPr lang="en-US" dirty="0" smtClean="0"/>
              <a:t>‘, '</a:t>
            </a:r>
            <a:r>
              <a:rPr lang="en-US" dirty="0" err="1" smtClean="0"/>
              <a:t>dispatchesId</a:t>
            </a:r>
            <a:r>
              <a:rPr lang="en-US" dirty="0" smtClean="0"/>
              <a:t>‘, '</a:t>
            </a:r>
            <a:r>
              <a:rPr lang="en-US" dirty="0" err="1" smtClean="0"/>
              <a:t>isChemFlood</a:t>
            </a:r>
            <a:r>
              <a:rPr lang="en-US" dirty="0" smtClean="0"/>
              <a:t>'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98852" y="2060848"/>
            <a:ext cx="4561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6</a:t>
            </a:r>
            <a:r>
              <a:rPr lang="ru-RU" sz="6600" b="1" dirty="0" smtClean="0"/>
              <a:t> </a:t>
            </a:r>
            <a:r>
              <a:rPr lang="ru-RU" sz="2800" dirty="0" smtClean="0"/>
              <a:t>- не несут информации 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5301208"/>
            <a:ext cx="528149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Обратить внимание диспетчеров на корректное внесение информации, провести занятие и разъяснительную работу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6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494042" cy="570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72200" y="476672"/>
            <a:ext cx="1224136" cy="54726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9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412" y="332656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3. Определение: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зависимостей событий в привязке во времени и координатам через слои нескольких типов направлений, выявление областей пересечения категорий происшествий;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точки локализации происшествий в привязке к местности;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распределение событий внутри каждого из 5 направлений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62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region</a:t>
            </a:r>
            <a:r>
              <a:rPr lang="en-US" dirty="0" smtClean="0"/>
              <a:t>‘</a:t>
            </a:r>
            <a:r>
              <a:rPr lang="ru-RU" dirty="0" smtClean="0"/>
              <a:t> </a:t>
            </a:r>
            <a:r>
              <a:rPr lang="en-US" dirty="0" smtClean="0"/>
              <a:t>== ‘</a:t>
            </a:r>
            <a:r>
              <a:rPr lang="ru-RU" dirty="0" smtClean="0"/>
              <a:t>Нехаевский</a:t>
            </a:r>
            <a:r>
              <a:rPr lang="en-US" dirty="0" smtClean="0"/>
              <a:t>’</a:t>
            </a:r>
            <a:endParaRPr lang="ru-RU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74196"/>
            <a:ext cx="7604720" cy="387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353070" cy="3041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63722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5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9" y="764704"/>
            <a:ext cx="7923372" cy="296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67" y="4077072"/>
            <a:ext cx="47815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5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9893"/>
            <a:ext cx="831671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4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4664"/>
            <a:ext cx="4377009" cy="612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58818" cy="286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7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412" y="332656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4. Составление прогноза вероятности возникновения событий: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гипотезы возникновения событий на основе анализа предоставленных данных;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расчет вероятности возникновения происшествия, расчет ущерба, оценка риска;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управленческие выводы по результатам анализа данных, с описанием логики либо алгоритма либо механизма принятия решения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86982"/>
            <a:ext cx="7632848" cy="447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2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57" y="3445771"/>
            <a:ext cx="7674446" cy="307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7932"/>
            <a:ext cx="6873328" cy="318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8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513787" cy="558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3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908720"/>
            <a:ext cx="770485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 smtClean="0"/>
              <a:t>2 506 703 </a:t>
            </a:r>
            <a:r>
              <a:rPr lang="ru-RU" sz="2800" dirty="0" smtClean="0"/>
              <a:t>-</a:t>
            </a:r>
            <a:r>
              <a:rPr lang="ru-RU" sz="2800" b="1" dirty="0" smtClean="0"/>
              <a:t> </a:t>
            </a:r>
            <a:r>
              <a:rPr lang="ru-RU" sz="2800" dirty="0" smtClean="0"/>
              <a:t>полифакторных ЧС</a:t>
            </a:r>
            <a:endParaRPr lang="ru-RU" sz="3600" dirty="0" smtClean="0"/>
          </a:p>
          <a:p>
            <a:r>
              <a:rPr lang="ru-RU" sz="6600" b="1" dirty="0" smtClean="0"/>
              <a:t>16 </a:t>
            </a:r>
            <a:r>
              <a:rPr lang="ru-RU" sz="2800" b="1" dirty="0" smtClean="0"/>
              <a:t>– </a:t>
            </a:r>
            <a:r>
              <a:rPr lang="ru-RU" sz="2800" dirty="0" smtClean="0"/>
              <a:t>характеристик ЧС</a:t>
            </a:r>
            <a:r>
              <a:rPr lang="ru-RU" sz="6600" dirty="0" smtClean="0"/>
              <a:t> </a:t>
            </a:r>
          </a:p>
          <a:p>
            <a:endParaRPr lang="ru-RU" dirty="0" smtClean="0"/>
          </a:p>
          <a:p>
            <a:r>
              <a:rPr lang="ru-RU" sz="2800" dirty="0" smtClean="0"/>
              <a:t>Период сбора данных</a:t>
            </a:r>
          </a:p>
          <a:p>
            <a:r>
              <a:rPr lang="ru-RU" sz="2800" dirty="0" smtClean="0"/>
              <a:t>с </a:t>
            </a:r>
            <a:r>
              <a:rPr lang="ru-RU" sz="4800" b="1" dirty="0" smtClean="0"/>
              <a:t>2019-01-01 00:01:08</a:t>
            </a:r>
          </a:p>
          <a:p>
            <a:r>
              <a:rPr lang="ru-RU" sz="2800" dirty="0" smtClean="0"/>
              <a:t>по </a:t>
            </a:r>
            <a:r>
              <a:rPr lang="ru-RU" sz="4800" b="1" dirty="0" smtClean="0"/>
              <a:t>2021-12-31 23:57:32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19103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764704"/>
            <a:ext cx="5616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</a:t>
            </a:r>
            <a:r>
              <a:rPr lang="en-US" b="1" dirty="0" err="1" smtClean="0"/>
              <a:t>timeIsoStr</a:t>
            </a:r>
            <a:r>
              <a:rPr lang="en-US" dirty="0" smtClean="0"/>
              <a:t>‘</a:t>
            </a:r>
            <a:r>
              <a:rPr lang="ru-RU" dirty="0" smtClean="0"/>
              <a:t> – время возникновения ЧС</a:t>
            </a:r>
          </a:p>
          <a:p>
            <a:r>
              <a:rPr lang="en-US" dirty="0" smtClean="0"/>
              <a:t>'</a:t>
            </a:r>
            <a:r>
              <a:rPr lang="en-US" b="1" dirty="0" smtClean="0"/>
              <a:t>region</a:t>
            </a:r>
            <a:r>
              <a:rPr lang="en-US" dirty="0" smtClean="0"/>
              <a:t>‘</a:t>
            </a:r>
            <a:r>
              <a:rPr lang="ru-RU" dirty="0" smtClean="0"/>
              <a:t> – район области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iscity</a:t>
            </a:r>
            <a:r>
              <a:rPr lang="en-US" dirty="0" smtClean="0"/>
              <a:t>‘</a:t>
            </a:r>
            <a:r>
              <a:rPr lang="ru-RU" dirty="0" smtClean="0"/>
              <a:t> – район города </a:t>
            </a:r>
            <a:endParaRPr lang="ru-RU" dirty="0"/>
          </a:p>
          <a:p>
            <a:r>
              <a:rPr lang="en-US" dirty="0" smtClean="0"/>
              <a:t>'</a:t>
            </a:r>
            <a:r>
              <a:rPr lang="en-US" b="1" dirty="0" smtClean="0"/>
              <a:t>level</a:t>
            </a:r>
            <a:r>
              <a:rPr lang="en-US" dirty="0" smtClean="0"/>
              <a:t>‘</a:t>
            </a:r>
            <a:r>
              <a:rPr lang="ru-RU" dirty="0" smtClean="0"/>
              <a:t> – уровень ЧС</a:t>
            </a:r>
          </a:p>
          <a:p>
            <a:r>
              <a:rPr lang="en-US" dirty="0" smtClean="0"/>
              <a:t>'</a:t>
            </a:r>
            <a:r>
              <a:rPr lang="en-US" b="1" dirty="0" smtClean="0"/>
              <a:t>name</a:t>
            </a:r>
            <a:r>
              <a:rPr lang="en-US" dirty="0" smtClean="0"/>
              <a:t>‘</a:t>
            </a:r>
            <a:r>
              <a:rPr lang="ru-RU" dirty="0" smtClean="0"/>
              <a:t> – наименование ЧС</a:t>
            </a:r>
          </a:p>
          <a:p>
            <a:r>
              <a:rPr lang="en-US" dirty="0" smtClean="0"/>
              <a:t>'</a:t>
            </a:r>
            <a:r>
              <a:rPr lang="en-US" b="1" dirty="0" smtClean="0"/>
              <a:t>type</a:t>
            </a:r>
            <a:r>
              <a:rPr lang="en-US" dirty="0" smtClean="0"/>
              <a:t>‘</a:t>
            </a:r>
            <a:r>
              <a:rPr lang="ru-RU" dirty="0" smtClean="0"/>
              <a:t> – тип ЧС</a:t>
            </a:r>
          </a:p>
          <a:p>
            <a:r>
              <a:rPr lang="en-US" dirty="0" smtClean="0"/>
              <a:t>'</a:t>
            </a:r>
            <a:r>
              <a:rPr lang="en-US" b="1" dirty="0" smtClean="0"/>
              <a:t>state</a:t>
            </a:r>
            <a:r>
              <a:rPr lang="en-US" dirty="0" smtClean="0"/>
              <a:t>‘</a:t>
            </a:r>
            <a:r>
              <a:rPr lang="ru-RU" dirty="0" smtClean="0"/>
              <a:t> – стадия ЧС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member_count</a:t>
            </a:r>
            <a:r>
              <a:rPr lang="en-US" dirty="0" smtClean="0"/>
              <a:t>‘</a:t>
            </a:r>
            <a:r>
              <a:rPr lang="ru-RU" dirty="0" smtClean="0"/>
              <a:t> – количество расчетов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member_ship_name</a:t>
            </a:r>
            <a:r>
              <a:rPr lang="en-US" dirty="0" smtClean="0"/>
              <a:t>‘</a:t>
            </a:r>
            <a:r>
              <a:rPr lang="ru-RU" dirty="0" smtClean="0"/>
              <a:t> – перечень экстренных служб</a:t>
            </a:r>
          </a:p>
          <a:p>
            <a:r>
              <a:rPr lang="en-US" dirty="0" smtClean="0"/>
              <a:t>'</a:t>
            </a:r>
            <a:r>
              <a:rPr lang="en-US" b="1" dirty="0" smtClean="0"/>
              <a:t>membership</a:t>
            </a:r>
            <a:r>
              <a:rPr lang="en-US" dirty="0" smtClean="0"/>
              <a:t>‘</a:t>
            </a:r>
            <a:r>
              <a:rPr lang="ru-RU" dirty="0" smtClean="0"/>
              <a:t> – наименование расчетов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isBlocking</a:t>
            </a:r>
            <a:r>
              <a:rPr lang="en-US" dirty="0" smtClean="0"/>
              <a:t>‘ – </a:t>
            </a:r>
            <a:r>
              <a:rPr lang="ru-RU" dirty="0" smtClean="0"/>
              <a:t>блокировка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isDanger</a:t>
            </a:r>
            <a:r>
              <a:rPr lang="en-US" dirty="0" smtClean="0"/>
              <a:t>‘</a:t>
            </a:r>
            <a:r>
              <a:rPr lang="ru-RU" dirty="0" smtClean="0"/>
              <a:t> – опасность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isNear</a:t>
            </a:r>
            <a:r>
              <a:rPr lang="en-US" dirty="0" smtClean="0"/>
              <a:t>‘</a:t>
            </a:r>
            <a:r>
              <a:rPr lang="ru-RU" dirty="0" smtClean="0"/>
              <a:t> – рядом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lat</a:t>
            </a:r>
            <a:r>
              <a:rPr lang="en-US" dirty="0" smtClean="0"/>
              <a:t>‘</a:t>
            </a:r>
            <a:r>
              <a:rPr lang="ru-RU" dirty="0" smtClean="0"/>
              <a:t> – долгота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lon</a:t>
            </a:r>
            <a:r>
              <a:rPr lang="en-US" dirty="0" smtClean="0"/>
              <a:t>‘</a:t>
            </a:r>
            <a:r>
              <a:rPr lang="ru-RU" dirty="0" smtClean="0"/>
              <a:t> – широта </a:t>
            </a:r>
          </a:p>
          <a:p>
            <a:r>
              <a:rPr lang="en-US" dirty="0" smtClean="0"/>
              <a:t>'</a:t>
            </a:r>
            <a:r>
              <a:rPr lang="en-US" b="1" dirty="0" err="1" smtClean="0"/>
              <a:t>responseStatus</a:t>
            </a:r>
            <a:r>
              <a:rPr lang="en-US" dirty="0" smtClean="0"/>
              <a:t>‘</a:t>
            </a:r>
            <a:r>
              <a:rPr lang="ru-RU" dirty="0" smtClean="0"/>
              <a:t> – статус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25411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5" y="260648"/>
            <a:ext cx="4392488" cy="614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4744"/>
            <a:ext cx="4440273" cy="259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980728"/>
            <a:ext cx="316835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'88442582576', '89377360346', '89377227483', '89954093437', '89275333733', '89023828208', '89053953669',  '89954116208', '89061692813', '88442441841', '9412331120', '89275432696', '89616995364', '89677772097'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1008594"/>
            <a:ext cx="460851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'</a:t>
            </a:r>
            <a:r>
              <a:rPr lang="ru-RU" dirty="0" err="1" smtClean="0"/>
              <a:t>Смолко</a:t>
            </a:r>
            <a:r>
              <a:rPr lang="ru-RU" dirty="0" smtClean="0"/>
              <a:t> Мария Евгеньевна',</a:t>
            </a:r>
            <a:endParaRPr lang="en-US" dirty="0" smtClean="0"/>
          </a:p>
          <a:p>
            <a:pPr algn="ctr"/>
            <a:r>
              <a:rPr lang="ru-RU" dirty="0" smtClean="0"/>
              <a:t>'</a:t>
            </a:r>
            <a:r>
              <a:rPr lang="ru-RU" dirty="0" err="1" smtClean="0"/>
              <a:t>Ионова</a:t>
            </a:r>
            <a:r>
              <a:rPr lang="ru-RU" dirty="0" smtClean="0"/>
              <a:t> Екатерина Александровна', 'Пшеничная Ирина Викторовна', </a:t>
            </a:r>
            <a:endParaRPr lang="en-US" dirty="0" smtClean="0"/>
          </a:p>
          <a:p>
            <a:pPr algn="ctr"/>
            <a:r>
              <a:rPr lang="ru-RU" dirty="0" smtClean="0"/>
              <a:t>'Зотова Вероника </a:t>
            </a:r>
            <a:r>
              <a:rPr lang="ru-RU" dirty="0" err="1" smtClean="0"/>
              <a:t>Кареновна</a:t>
            </a:r>
            <a:r>
              <a:rPr lang="ru-RU" dirty="0" smtClean="0"/>
              <a:t>', </a:t>
            </a:r>
            <a:endParaRPr lang="en-US" dirty="0" smtClean="0"/>
          </a:p>
          <a:p>
            <a:pPr algn="ctr"/>
            <a:r>
              <a:rPr lang="ru-RU" dirty="0" smtClean="0"/>
              <a:t>'</a:t>
            </a:r>
            <a:r>
              <a:rPr lang="ru-RU" dirty="0" err="1" smtClean="0"/>
              <a:t>Цебрик</a:t>
            </a:r>
            <a:r>
              <a:rPr lang="ru-RU" dirty="0" smtClean="0"/>
              <a:t> Ксения Викторовна', </a:t>
            </a:r>
            <a:endParaRPr lang="en-US" dirty="0" smtClean="0"/>
          </a:p>
          <a:p>
            <a:pPr algn="ctr"/>
            <a:r>
              <a:rPr lang="ru-RU" dirty="0" smtClean="0"/>
              <a:t>'</a:t>
            </a:r>
            <a:r>
              <a:rPr lang="ru-RU" dirty="0" err="1" smtClean="0"/>
              <a:t>Кислянская</a:t>
            </a:r>
            <a:r>
              <a:rPr lang="ru-RU" dirty="0" smtClean="0"/>
              <a:t> Татьяна Валерьевна', 'Евдокимова Людмила Михайловна'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47564" y="332656"/>
            <a:ext cx="637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</a:t>
            </a:r>
            <a:r>
              <a:rPr lang="en-US" b="1" dirty="0" err="1" smtClean="0"/>
              <a:t>cdPn</a:t>
            </a:r>
            <a:r>
              <a:rPr lang="en-US" dirty="0" smtClean="0"/>
              <a:t>’</a:t>
            </a:r>
            <a:r>
              <a:rPr lang="ru-RU" dirty="0" smtClean="0"/>
              <a:t>, </a:t>
            </a:r>
            <a:r>
              <a:rPr lang="en-US" dirty="0" smtClean="0"/>
              <a:t>‘</a:t>
            </a:r>
            <a:r>
              <a:rPr lang="en-US" b="1" dirty="0" err="1" smtClean="0"/>
              <a:t>acceptOperatorFio</a:t>
            </a:r>
            <a:r>
              <a:rPr lang="en-US" dirty="0" smtClean="0"/>
              <a:t>‘</a:t>
            </a:r>
            <a:r>
              <a:rPr lang="ru-RU" dirty="0" smtClean="0"/>
              <a:t> – содержат персональные данные</a:t>
            </a:r>
            <a:endParaRPr lang="ru-RU" dirty="0"/>
          </a:p>
        </p:txBody>
      </p:sp>
      <p:sp>
        <p:nvSpPr>
          <p:cNvPr id="7" name="Стрелка вниз 6"/>
          <p:cNvSpPr/>
          <p:nvPr/>
        </p:nvSpPr>
        <p:spPr>
          <a:xfrm>
            <a:off x="6124142" y="3232951"/>
            <a:ext cx="64807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152793" y="4437112"/>
            <a:ext cx="460851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'Operator70', 'Operator12', 'Operator89', 'Operator23', 'Operator85', 'Operator63', 'Operator104', 'Operator69', 'Operator47', 'Operator37', 'Operator45', 'Operator36', 'Operator42', 'Operator39', 'Operator92', 'Operator103', 'Operator68', 'Operator27'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36369" y="4258212"/>
            <a:ext cx="33715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Удалять данные</a:t>
            </a:r>
          </a:p>
          <a:p>
            <a:pPr algn="ctr"/>
            <a:r>
              <a:rPr lang="ru-RU" dirty="0" smtClean="0"/>
              <a:t> после ликвидации ЧС</a:t>
            </a:r>
            <a:endParaRPr lang="ru-RU" dirty="0"/>
          </a:p>
        </p:txBody>
      </p:sp>
      <p:sp>
        <p:nvSpPr>
          <p:cNvPr id="10" name="Стрелка вниз 9"/>
          <p:cNvSpPr/>
          <p:nvPr/>
        </p:nvSpPr>
        <p:spPr>
          <a:xfrm>
            <a:off x="1799692" y="3232951"/>
            <a:ext cx="64807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3672408" cy="961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8532446" cy="271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40466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'</a:t>
            </a:r>
            <a:r>
              <a:rPr lang="en-US" b="1" dirty="0" err="1" smtClean="0"/>
              <a:t>isBlocking</a:t>
            </a:r>
            <a:r>
              <a:rPr lang="en-US" dirty="0" smtClean="0"/>
              <a:t>‘ - </a:t>
            </a:r>
            <a:r>
              <a:rPr lang="ru-RU" dirty="0" smtClean="0"/>
              <a:t>блокировка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7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658</Words>
  <Application>Microsoft Office PowerPoint</Application>
  <PresentationFormat>Экран (4:3)</PresentationFormat>
  <Paragraphs>135</Paragraphs>
  <Slides>49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rus_k</dc:creator>
  <cp:lastModifiedBy>rus_k</cp:lastModifiedBy>
  <cp:revision>40</cp:revision>
  <dcterms:created xsi:type="dcterms:W3CDTF">2022-08-10T05:04:32Z</dcterms:created>
  <dcterms:modified xsi:type="dcterms:W3CDTF">2022-08-12T07:54:00Z</dcterms:modified>
</cp:coreProperties>
</file>